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81D9"/>
    <a:srgbClr val="672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1896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6145-B5BF-4935-AAF6-486BEBED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9097F-639F-453E-B9C5-BC79D8287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C5E2F-29EB-4EBF-B605-6720472F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6AD5A-F97E-4975-9C41-78448F726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1A233-7514-4D89-A379-43F10476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7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4AC9-8017-49C1-8BCA-359354077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D9232-2C6E-4EEB-A152-A1008AC23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8B82B-0072-4A72-91A7-C59DB452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DC08A-FCC5-4F1A-B510-12E471B7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D14E7-BA18-46BC-B4BB-FEECDBD4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1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A0CCD-1DC6-4DDA-A8F0-5A1EAF3418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8B9F4-519F-4D5B-846B-9C7A3C8F4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6ADC6-7371-46FD-ABFC-7A9EC12F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656C9-2197-4AF4-832E-ACC46F39A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A0DE7-B0CF-4C51-ACB7-A16A53A7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8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3D753-6247-4089-9462-106BDAD2F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A828C-2615-46F3-9FDC-3C38ED87C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18B44-1900-457E-A27A-5E382812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21095-6FD8-4B7E-BB22-1E4CC09A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05CCA-4594-4EFF-BA57-DA2006D7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27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BD7B-9ED9-4E94-A1F8-2EC28714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5AF64-807B-4854-9DCF-3F571A030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1CBCC-B00D-4C8C-83F2-8961D3B4A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89657-F1CA-4C18-8999-A24000BE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FAE4-3272-40E9-B226-A395A151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44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B91B-A4C3-4F9A-B698-E700F42B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D423-3D82-4965-B7AC-9E21ABD9E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C69A5-A002-4207-ABCA-4E65CE462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23230-BE15-4852-B803-DF04AD85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CC324-7709-4BAF-A34C-1DD00E1F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CA3ED-C815-4B4B-933D-FBF5405B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4891-D7DE-4AB5-BAD3-4396928F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5261B-F3A4-448B-A4CF-FE98F3AC9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9D30B-0FA6-4716-9D9A-64D3725CD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5E32D-CD62-4064-810A-B074EAD20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29141-18E0-4F25-A724-09AC7838A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2462A-A081-4110-B4E1-792EAF49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88C5E-7A5E-48B8-A6D7-7829826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71E2F-BCFE-40BB-8BF6-2DDA2ABDE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58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BE68-CF82-4BDF-B2F8-A6B68845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A6DAD-D2FC-49D7-A1C6-DDFEEE7F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25C2F7-FDF7-4003-8B77-F325DECE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F1378-28FE-4DE5-AD38-354535312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11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AFF1E-1F19-4286-A722-2FA1C7AF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A13156-9A5E-4EC0-B3F1-3452B58E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DC46B-5C1E-484E-8EBB-60816144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3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BBDC-31A4-4EE1-AD20-41FEAE2B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0755A-F082-43B4-84A4-6AAA12D3A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22EC3-719E-491D-9742-AD7C9A818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12EC3-6DF3-4455-BD26-2FF275C4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9B062-7884-4AC1-A539-AF195005D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D26F1-38E5-4B25-8692-F82242FF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72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CB8E-A22A-4F53-AEAA-70C6D66A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87F75-F89D-4E42-8E40-3332CA88D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D9033-0432-43FA-9299-2A5B8575E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21E49-6E80-4D1B-945B-BB04D27A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03159-6820-4DCE-83E0-4FA87A83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5E31B-32B5-4AAA-9E1A-0738CDE4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E6B9CB-33AF-4EDF-9365-6EE8EDDF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F9823-0A25-4505-A271-D7CBE4453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F7941-36EB-4048-8209-680998FF8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C3BF1-CC16-46F4-815D-653CCDC48785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6E986-5F1C-4AEC-975F-90FCAECB1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2CA10-0563-4682-A484-38AE376A1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951A8-DEE5-4529-9991-BE1F24524C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61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2C732E-F047-47AC-B72F-49958FF33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75" y="176600"/>
            <a:ext cx="1341163" cy="1362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FF0D3D-361F-4518-B41F-B2168D0B331E}"/>
              </a:ext>
            </a:extLst>
          </p:cNvPr>
          <p:cNvSpPr txBox="1"/>
          <p:nvPr/>
        </p:nvSpPr>
        <p:spPr>
          <a:xfrm>
            <a:off x="1764158" y="581206"/>
            <a:ext cx="2375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672C94"/>
                </a:solidFill>
                <a:latin typeface="Bauhaus 93" panose="04030905020B02020C02" pitchFamily="82" charset="0"/>
              </a:rPr>
              <a:t>Bellevue</a:t>
            </a:r>
          </a:p>
          <a:p>
            <a:r>
              <a:rPr lang="en-US" sz="3600" dirty="0">
                <a:solidFill>
                  <a:srgbClr val="672C94"/>
                </a:solidFill>
                <a:latin typeface="Bauhaus 93" panose="04030905020B02020C02" pitchFamily="82" charset="0"/>
              </a:rPr>
              <a:t>	      Air</a:t>
            </a:r>
            <a:endParaRPr lang="en-US" sz="5400" dirty="0">
              <a:solidFill>
                <a:srgbClr val="672C94"/>
              </a:solidFill>
              <a:latin typeface="Bauhaus 93" panose="04030905020B02020C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F3F0F-AC46-43D3-8C10-AC3E1E15DBCE}"/>
              </a:ext>
            </a:extLst>
          </p:cNvPr>
          <p:cNvSpPr txBox="1"/>
          <p:nvPr/>
        </p:nvSpPr>
        <p:spPr>
          <a:xfrm>
            <a:off x="141286" y="4292083"/>
            <a:ext cx="7996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  <a:latin typeface="Bauhaus 93" panose="04030905020B02020C02" pitchFamily="82" charset="0"/>
              </a:rPr>
              <a:t>The hidden truth behind airline safety</a:t>
            </a:r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8755D3BC-4826-425F-A6F2-2D4FB6052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5619" y="3526770"/>
            <a:ext cx="3617842" cy="27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9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0"/>
    </mc:Choice>
    <mc:Fallback>
      <p:transition spd="slow" advTm="1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0784B0D-502A-45B5-B925-7187C4FFA5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2" r="29690" b="3"/>
          <a:stretch/>
        </p:blipFill>
        <p:spPr bwMode="auto"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D9B3489E-3D4D-4670-B503-D9E409751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1" r="22549" b="2"/>
          <a:stretch/>
        </p:blipFill>
        <p:spPr bwMode="auto"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B9176A1-DBF6-420B-86E2-F5ADA34EC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8" r="24929" b="3"/>
          <a:stretch/>
        </p:blipFill>
        <p:spPr bwMode="auto">
          <a:xfrm>
            <a:off x="4825" y="4007260"/>
            <a:ext cx="313959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B1FBE-9871-4ADE-951E-2C5D362314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7525" y="90129"/>
            <a:ext cx="855627" cy="869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87D36E-F427-42E1-BBCB-4D076CDE36DB}"/>
              </a:ext>
            </a:extLst>
          </p:cNvPr>
          <p:cNvSpPr txBox="1"/>
          <p:nvPr/>
        </p:nvSpPr>
        <p:spPr>
          <a:xfrm>
            <a:off x="10682620" y="959266"/>
            <a:ext cx="152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72C94"/>
                </a:solidFill>
                <a:latin typeface="Bauhaus 93" panose="04030905020B02020C02" pitchFamily="82" charset="0"/>
              </a:rPr>
              <a:t>Bellevue Air</a:t>
            </a:r>
            <a:endParaRPr lang="en-US" sz="3600" dirty="0">
              <a:solidFill>
                <a:srgbClr val="672C94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57C15-6C94-4475-BA0F-C9604EF40A34}"/>
              </a:ext>
            </a:extLst>
          </p:cNvPr>
          <p:cNvSpPr txBox="1"/>
          <p:nvPr/>
        </p:nvSpPr>
        <p:spPr>
          <a:xfrm>
            <a:off x="4226766" y="422327"/>
            <a:ext cx="645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WHAT YOU HEAR ABOUT AIRLINE SAFETY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750A6-10A4-47D5-BCA8-FC26CB791A33}"/>
              </a:ext>
            </a:extLst>
          </p:cNvPr>
          <p:cNvSpPr txBox="1"/>
          <p:nvPr/>
        </p:nvSpPr>
        <p:spPr>
          <a:xfrm>
            <a:off x="6808023" y="2228513"/>
            <a:ext cx="4637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Planes crash all the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Everyone dies during a crash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Airlines have done nothing with safety</a:t>
            </a: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073532E1-FBDB-4053-88D4-CD091E029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11210" y="3235860"/>
            <a:ext cx="4829516" cy="36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78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1805"/>
    </mc:Choice>
    <mc:Fallback>
      <p:transition spd="slow" advTm="41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1FBE-9871-4ADE-951E-2C5D36231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525" y="90129"/>
            <a:ext cx="855627" cy="869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87D36E-F427-42E1-BBCB-4D076CDE36DB}"/>
              </a:ext>
            </a:extLst>
          </p:cNvPr>
          <p:cNvSpPr txBox="1"/>
          <p:nvPr/>
        </p:nvSpPr>
        <p:spPr>
          <a:xfrm>
            <a:off x="10682620" y="959266"/>
            <a:ext cx="152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72C94"/>
                </a:solidFill>
                <a:latin typeface="Bauhaus 93" panose="04030905020B02020C02" pitchFamily="82" charset="0"/>
              </a:rPr>
              <a:t>Bellevue Air</a:t>
            </a:r>
            <a:endParaRPr lang="en-US" sz="3600" dirty="0">
              <a:solidFill>
                <a:srgbClr val="672C94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57C15-6C94-4475-BA0F-C9604EF40A34}"/>
              </a:ext>
            </a:extLst>
          </p:cNvPr>
          <p:cNvSpPr txBox="1"/>
          <p:nvPr/>
        </p:nvSpPr>
        <p:spPr>
          <a:xfrm>
            <a:off x="2647130" y="312935"/>
            <a:ext cx="57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MEDIA MYTHS DEBUNKED</a:t>
            </a:r>
          </a:p>
        </p:txBody>
      </p:sp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8765251A-23E4-4929-8E02-5530290FB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2" y="1159321"/>
            <a:ext cx="3383280" cy="2706624"/>
          </a:xfrm>
          <a:prstGeom prst="rect">
            <a:avLst/>
          </a:prstGeom>
          <a:ln w="25400" cap="rnd">
            <a:noFill/>
          </a:ln>
          <a:effectLst>
            <a:softEdge rad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CE2909-D53D-43B0-A495-975570103119}"/>
              </a:ext>
            </a:extLst>
          </p:cNvPr>
          <p:cNvSpPr txBox="1"/>
          <p:nvPr/>
        </p:nvSpPr>
        <p:spPr>
          <a:xfrm>
            <a:off x="3845277" y="1907035"/>
            <a:ext cx="23477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E37B3"/>
                </a:solidFill>
              </a:rPr>
              <a:t>77% DECREASE </a:t>
            </a:r>
          </a:p>
          <a:p>
            <a:pPr algn="ctr"/>
            <a:r>
              <a:rPr lang="en-US" b="1" dirty="0"/>
              <a:t>IN </a:t>
            </a:r>
          </a:p>
          <a:p>
            <a:pPr algn="ctr"/>
            <a:r>
              <a:rPr lang="en-US" b="1" dirty="0"/>
              <a:t>INCIDENTS SINCE 1997</a:t>
            </a:r>
            <a:endParaRPr lang="en-US" sz="2400" b="1" dirty="0"/>
          </a:p>
        </p:txBody>
      </p: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05AE9F04-1F0C-4690-83AB-C440478591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58" y="4065999"/>
            <a:ext cx="3383281" cy="2706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997AB1-794A-42A2-A823-B09614675D1E}"/>
              </a:ext>
            </a:extLst>
          </p:cNvPr>
          <p:cNvSpPr txBox="1"/>
          <p:nvPr/>
        </p:nvSpPr>
        <p:spPr>
          <a:xfrm>
            <a:off x="817133" y="4772980"/>
            <a:ext cx="23477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ADDITIONAL</a:t>
            </a:r>
          </a:p>
          <a:p>
            <a:pPr algn="ctr"/>
            <a:r>
              <a:rPr lang="en-US" sz="2400" b="1" dirty="0">
                <a:solidFill>
                  <a:srgbClr val="7E37B3"/>
                </a:solidFill>
              </a:rPr>
              <a:t>22% DECREASE</a:t>
            </a:r>
          </a:p>
          <a:p>
            <a:pPr algn="ctr"/>
            <a:r>
              <a:rPr lang="en-US" b="1" dirty="0"/>
              <a:t>IN THE NEXT 3-5 YEARS </a:t>
            </a:r>
          </a:p>
        </p:txBody>
      </p:sp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08C44DA1-8262-473D-BD78-F4ADBDEE9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710" y="1159321"/>
            <a:ext cx="3383280" cy="27066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85FA75C-5343-49DF-A0BB-FEA70D208CC2}"/>
              </a:ext>
            </a:extLst>
          </p:cNvPr>
          <p:cNvSpPr txBox="1"/>
          <p:nvPr/>
        </p:nvSpPr>
        <p:spPr>
          <a:xfrm>
            <a:off x="10267113" y="1506925"/>
            <a:ext cx="172272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7E37B3"/>
                </a:solidFill>
              </a:rPr>
              <a:t>10</a:t>
            </a:r>
            <a:endParaRPr lang="en-US" sz="4800" b="1" dirty="0">
              <a:solidFill>
                <a:srgbClr val="7E37B3"/>
              </a:solidFill>
            </a:endParaRPr>
          </a:p>
          <a:p>
            <a:pPr algn="ctr"/>
            <a:r>
              <a:rPr lang="en-US" b="1" dirty="0"/>
              <a:t>AIRLINES CONTRIBUTE TO</a:t>
            </a:r>
            <a:r>
              <a:rPr lang="en-US" b="1" dirty="0">
                <a:solidFill>
                  <a:srgbClr val="7E37B3"/>
                </a:solidFill>
              </a:rPr>
              <a:t> 57% </a:t>
            </a:r>
            <a:r>
              <a:rPr lang="en-US" b="1" dirty="0"/>
              <a:t>OF ALL FATAL ACCIDENT </a:t>
            </a:r>
            <a:endParaRPr lang="en-US" sz="3200" b="1" dirty="0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7557CCC1-BB4C-4EF9-AEF6-F353414655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49904" y="3976427"/>
            <a:ext cx="3842095" cy="28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94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2053"/>
    </mc:Choice>
    <mc:Fallback>
      <p:transition spd="slow" advTm="6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1FBE-9871-4ADE-951E-2C5D36231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7525" y="90129"/>
            <a:ext cx="855627" cy="869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87D36E-F427-42E1-BBCB-4D076CDE36DB}"/>
              </a:ext>
            </a:extLst>
          </p:cNvPr>
          <p:cNvSpPr txBox="1"/>
          <p:nvPr/>
        </p:nvSpPr>
        <p:spPr>
          <a:xfrm>
            <a:off x="10682620" y="959266"/>
            <a:ext cx="1525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72C94"/>
                </a:solidFill>
                <a:latin typeface="Bauhaus 93" panose="04030905020B02020C02" pitchFamily="82" charset="0"/>
              </a:rPr>
              <a:t>Bellevue Air</a:t>
            </a:r>
            <a:endParaRPr lang="en-US" sz="3600" dirty="0">
              <a:solidFill>
                <a:srgbClr val="672C94"/>
              </a:solidFill>
              <a:latin typeface="Bauhaus 93" panose="04030905020B02020C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57C15-6C94-4475-BA0F-C9604EF40A34}"/>
              </a:ext>
            </a:extLst>
          </p:cNvPr>
          <p:cNvSpPr txBox="1"/>
          <p:nvPr/>
        </p:nvSpPr>
        <p:spPr>
          <a:xfrm>
            <a:off x="2647130" y="84906"/>
            <a:ext cx="570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OUR PROMISE TO YOU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41437B-7424-4ABC-8E0C-F08A61FF654D}"/>
              </a:ext>
            </a:extLst>
          </p:cNvPr>
          <p:cNvSpPr/>
          <p:nvPr/>
        </p:nvSpPr>
        <p:spPr>
          <a:xfrm>
            <a:off x="1040903" y="2085198"/>
            <a:ext cx="4154311" cy="1204087"/>
          </a:xfrm>
          <a:prstGeom prst="roundRect">
            <a:avLst/>
          </a:prstGeom>
          <a:solidFill>
            <a:srgbClr val="7E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8A2F6B-71D3-4324-97CD-CCDE29F6E452}"/>
              </a:ext>
            </a:extLst>
          </p:cNvPr>
          <p:cNvSpPr/>
          <p:nvPr/>
        </p:nvSpPr>
        <p:spPr>
          <a:xfrm>
            <a:off x="3018073" y="4788483"/>
            <a:ext cx="4118764" cy="1197267"/>
          </a:xfrm>
          <a:prstGeom prst="roundRect">
            <a:avLst/>
          </a:prstGeom>
          <a:solidFill>
            <a:srgbClr val="7E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71D0A9-3425-4D9B-9EDC-1CE6C7169246}"/>
              </a:ext>
            </a:extLst>
          </p:cNvPr>
          <p:cNvSpPr/>
          <p:nvPr/>
        </p:nvSpPr>
        <p:spPr>
          <a:xfrm>
            <a:off x="1956885" y="3443229"/>
            <a:ext cx="4154311" cy="1200329"/>
          </a:xfrm>
          <a:prstGeom prst="roundRect">
            <a:avLst/>
          </a:prstGeom>
          <a:solidFill>
            <a:srgbClr val="7E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7ED3C5-9B9B-4867-A6A5-16BE5E79F3C0}"/>
              </a:ext>
            </a:extLst>
          </p:cNvPr>
          <p:cNvSpPr/>
          <p:nvPr/>
        </p:nvSpPr>
        <p:spPr>
          <a:xfrm>
            <a:off x="204141" y="706809"/>
            <a:ext cx="4132255" cy="1225685"/>
          </a:xfrm>
          <a:prstGeom prst="roundRect">
            <a:avLst/>
          </a:prstGeom>
          <a:solidFill>
            <a:srgbClr val="7E3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miling face outline with solid fill">
            <a:extLst>
              <a:ext uri="{FF2B5EF4-FFF2-40B4-BE49-F238E27FC236}">
                <a16:creationId xmlns:a16="http://schemas.microsoft.com/office/drawing/2014/main" id="{63B6B7E7-C6A1-452C-9089-B5F1F2D8D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234" y="2079694"/>
            <a:ext cx="1228277" cy="1228277"/>
          </a:xfrm>
          <a:prstGeom prst="rect">
            <a:avLst/>
          </a:prstGeom>
        </p:spPr>
      </p:pic>
      <p:pic>
        <p:nvPicPr>
          <p:cNvPr id="15" name="Graphic 14" descr="Family with two children outline">
            <a:extLst>
              <a:ext uri="{FF2B5EF4-FFF2-40B4-BE49-F238E27FC236}">
                <a16:creationId xmlns:a16="http://schemas.microsoft.com/office/drawing/2014/main" id="{92278C0D-60D8-4553-85EE-A72C51257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6101" y="531495"/>
            <a:ext cx="1533844" cy="15338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DBDFC-FE2E-46CA-B09B-9C5EC584CC93}"/>
              </a:ext>
            </a:extLst>
          </p:cNvPr>
          <p:cNvSpPr txBox="1"/>
          <p:nvPr/>
        </p:nvSpPr>
        <p:spPr>
          <a:xfrm>
            <a:off x="2235709" y="2306328"/>
            <a:ext cx="29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strive for </a:t>
            </a:r>
            <a:r>
              <a:rPr lang="en-US" sz="2400" b="1" u="sng" dirty="0"/>
              <a:t>100% </a:t>
            </a:r>
          </a:p>
          <a:p>
            <a:pPr algn="ctr"/>
            <a:r>
              <a:rPr lang="en-US" sz="2400" dirty="0"/>
              <a:t>customer satisfaction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8740C6-D41A-425B-90F8-2DC152F62DE9}"/>
              </a:ext>
            </a:extLst>
          </p:cNvPr>
          <p:cNvSpPr txBox="1"/>
          <p:nvPr/>
        </p:nvSpPr>
        <p:spPr>
          <a:xfrm>
            <a:off x="186324" y="732165"/>
            <a:ext cx="266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safety of you and your family is </a:t>
            </a:r>
          </a:p>
          <a:p>
            <a:pPr algn="ctr"/>
            <a:r>
              <a:rPr lang="en-US" sz="2400" b="1" u="sng" dirty="0"/>
              <a:t>PRIORITY # 1</a:t>
            </a:r>
            <a:endParaRPr lang="en-US" b="1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62C132-1169-4625-9ADE-ED5FEBE7670F}"/>
              </a:ext>
            </a:extLst>
          </p:cNvPr>
          <p:cNvSpPr txBox="1"/>
          <p:nvPr/>
        </p:nvSpPr>
        <p:spPr>
          <a:xfrm>
            <a:off x="3018073" y="4945995"/>
            <a:ext cx="3028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Improving our fleet to meet your needs</a:t>
            </a:r>
          </a:p>
        </p:txBody>
      </p:sp>
      <p:pic>
        <p:nvPicPr>
          <p:cNvPr id="24" name="Graphic 23" descr="Airplane outline">
            <a:extLst>
              <a:ext uri="{FF2B5EF4-FFF2-40B4-BE49-F238E27FC236}">
                <a16:creationId xmlns:a16="http://schemas.microsoft.com/office/drawing/2014/main" id="{4DECED7B-AE03-4BEF-970A-1FBB511AEE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6813" y="4883236"/>
            <a:ext cx="989939" cy="983162"/>
          </a:xfrm>
          <a:prstGeom prst="rect">
            <a:avLst/>
          </a:prstGeom>
        </p:spPr>
      </p:pic>
      <p:pic>
        <p:nvPicPr>
          <p:cNvPr id="25" name="Graphic 24" descr="Pilot female outline">
            <a:extLst>
              <a:ext uri="{FF2B5EF4-FFF2-40B4-BE49-F238E27FC236}">
                <a16:creationId xmlns:a16="http://schemas.microsoft.com/office/drawing/2014/main" id="{AFA988AE-F15A-49CA-81A4-9C9B35839A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80893" y="3482572"/>
            <a:ext cx="1204087" cy="12040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4F0FC5-6227-4151-80B5-74259C777224}"/>
              </a:ext>
            </a:extLst>
          </p:cNvPr>
          <p:cNvSpPr txBox="1"/>
          <p:nvPr/>
        </p:nvSpPr>
        <p:spPr>
          <a:xfrm>
            <a:off x="1966216" y="3419138"/>
            <a:ext cx="324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Our well-trained pilots and crew are here to serve </a:t>
            </a:r>
            <a:r>
              <a:rPr lang="en-US" sz="2400" b="1" dirty="0"/>
              <a:t>YOU!</a:t>
            </a:r>
          </a:p>
        </p:txBody>
      </p:sp>
      <p:pic>
        <p:nvPicPr>
          <p:cNvPr id="3" name="Picture 2" descr="A yellow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1B4A6481-8FDA-437B-B35D-01ECE77C53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89" y="959266"/>
            <a:ext cx="2429167" cy="2128933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0D1F0876-03DF-419D-9A94-FA816CE0A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702826" y="3491119"/>
            <a:ext cx="4489173" cy="33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5436"/>
    </mc:Choice>
    <mc:Fallback>
      <p:transition spd="slow" advTm="55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E243BB41-804A-4C64-8454-E945DC718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557" y="1217543"/>
            <a:ext cx="3551582" cy="266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2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8"/>
    </mc:Choice>
    <mc:Fallback>
      <p:transition spd="slow" advTm="5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</TotalTime>
  <Words>107</Words>
  <Application>Microsoft Office PowerPoint</Application>
  <PresentationFormat>Widescreen</PresentationFormat>
  <Paragraphs>26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Rybinski</dc:creator>
  <cp:lastModifiedBy>Adrian Rybinski</cp:lastModifiedBy>
  <cp:revision>2</cp:revision>
  <dcterms:created xsi:type="dcterms:W3CDTF">2022-03-04T19:13:47Z</dcterms:created>
  <dcterms:modified xsi:type="dcterms:W3CDTF">2022-03-04T22:48:15Z</dcterms:modified>
</cp:coreProperties>
</file>